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4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41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315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36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43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103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96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75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40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98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08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92FE3-BF66-41F9-9A1A-5501020E530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B73E7-C6DC-4CE5-84BD-5B16218C6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88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0567" y="1088967"/>
            <a:ext cx="9277004" cy="2294313"/>
          </a:xfrm>
        </p:spPr>
        <p:txBody>
          <a:bodyPr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 учреждение</a:t>
            </a:r>
            <a:b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 </a:t>
            </a:r>
            <a:r>
              <a:rPr lang="ru-RU" sz="4400" b="1" i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</a:t>
            </a:r>
            <a:r>
              <a:rPr lang="ru-RU" sz="4400" b="1" spc="1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шага,</a:t>
            </a:r>
            <a:r>
              <a:rPr lang="ru-RU" sz="4400" b="1" spc="9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ru-RU" sz="4400" b="1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 </a:t>
            </a:r>
            <a:r>
              <a:rPr lang="ru-RU" sz="4400" b="1" spc="-11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1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ребенка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400" b="1"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</a:t>
            </a:r>
            <a:r>
              <a:rPr lang="ru-RU" sz="4400" b="1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</a:t>
            </a:r>
            <a:r>
              <a:rPr lang="ru-RU" sz="4400" i="1" dirty="0">
                <a:latin typeface="Roboto Cn"/>
                <a:cs typeface="Roboto Cn"/>
              </a:rPr>
              <a:t/>
            </a:r>
            <a:br>
              <a:rPr lang="ru-RU" sz="4400" i="1" dirty="0">
                <a:latin typeface="Roboto Cn"/>
                <a:cs typeface="Roboto Cn"/>
              </a:rPr>
            </a:br>
            <a:endParaRPr lang="ru-RU" sz="4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6369" y="1961803"/>
            <a:ext cx="9582642" cy="1330037"/>
          </a:xfrm>
        </p:spPr>
        <p:txBody>
          <a:bodyPr>
            <a:noAutofit/>
          </a:bodyPr>
          <a:lstStyle/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spc="6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</a:t>
            </a:r>
            <a:r>
              <a:rPr lang="ru-RU" spc="6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-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22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2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</a:p>
          <a:p>
            <a:pPr algn="just"/>
            <a:r>
              <a:rPr lang="ru-RU" b="1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 а г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ru-RU" spc="-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pc="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22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2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pc="-1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2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 </a:t>
            </a:r>
            <a:r>
              <a:rPr lang="ru-RU" spc="-20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1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48690" algn="just">
              <a:lnSpc>
                <a:spcPts val="2930"/>
              </a:lnSpc>
              <a:spcBef>
                <a:spcPts val="1785"/>
              </a:spcBef>
            </a:pPr>
            <a:r>
              <a:rPr lang="ru-RU" b="1" spc="-3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 а г</a:t>
            </a:r>
            <a:r>
              <a:rPr lang="ru-RU" spc="-3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  о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930"/>
              </a:lnSpc>
              <a:spcBef>
                <a:spcPts val="1714"/>
              </a:spcBef>
            </a:pPr>
            <a:r>
              <a:rPr lang="ru-RU" b="1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 а г</a:t>
            </a:r>
            <a:r>
              <a:rPr lang="ru-RU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pc="-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25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2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8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2182460" cy="6858000"/>
            <a:chOff x="0" y="0"/>
            <a:chExt cx="2252" cy="1219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52" cy="1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" y="0"/>
              <a:ext cx="128" cy="12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25" y="4738101"/>
            <a:ext cx="2757693" cy="210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12" y="4414024"/>
            <a:ext cx="2372359" cy="238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072" y="4229200"/>
            <a:ext cx="1524000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589" y="3816555"/>
            <a:ext cx="1325182" cy="11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1" y="58223"/>
            <a:ext cx="4080540" cy="111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04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10938" y="191193"/>
            <a:ext cx="9518073" cy="2593571"/>
          </a:xfrm>
        </p:spPr>
        <p:txBody>
          <a:bodyPr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 учреждение</a:t>
            </a:r>
            <a:b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 </a:t>
            </a:r>
            <a:r>
              <a:rPr lang="ru-RU" sz="4400" b="1" i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490" dirty="0" smtClean="0">
                <a:latin typeface="Roboto Cn"/>
                <a:cs typeface="Roboto Cn"/>
              </a:rPr>
              <a:t>Шаг</a:t>
            </a:r>
            <a:r>
              <a:rPr lang="ru-RU" sz="4400" b="1" spc="-165" dirty="0" smtClean="0">
                <a:latin typeface="Roboto Cn"/>
                <a:cs typeface="Roboto Cn"/>
              </a:rPr>
              <a:t> </a:t>
            </a:r>
            <a:r>
              <a:rPr lang="ru-RU" sz="4400" b="1" spc="-125" dirty="0" smtClean="0">
                <a:latin typeface="Roboto Cn"/>
                <a:cs typeface="Roboto Cn"/>
              </a:rPr>
              <a:t>1.</a:t>
            </a:r>
            <a:r>
              <a:rPr lang="ru-RU" sz="4400" b="1" spc="-155" dirty="0" smtClean="0">
                <a:latin typeface="Roboto Cn"/>
                <a:cs typeface="Roboto Cn"/>
              </a:rPr>
              <a:t> </a:t>
            </a:r>
            <a:r>
              <a:rPr lang="ru-RU" sz="4400" b="1" spc="275" dirty="0" smtClean="0">
                <a:latin typeface="Roboto Cn"/>
                <a:cs typeface="Roboto Cn"/>
              </a:rPr>
              <a:t>Получить </a:t>
            </a:r>
            <a:r>
              <a:rPr lang="ru-RU" sz="4400" b="1" spc="-1145" dirty="0" smtClean="0">
                <a:latin typeface="Roboto Cn"/>
                <a:cs typeface="Roboto Cn"/>
              </a:rPr>
              <a:t> </a:t>
            </a:r>
            <a:r>
              <a:rPr lang="ru-RU" sz="4400" b="1" spc="195" dirty="0" smtClean="0">
                <a:latin typeface="Roboto Cn"/>
                <a:cs typeface="Roboto Cn"/>
              </a:rPr>
              <a:t>направление</a:t>
            </a:r>
            <a:r>
              <a:rPr lang="ru-RU" sz="4400" dirty="0" smtClean="0">
                <a:latin typeface="Roboto Cn"/>
                <a:cs typeface="Roboto Cn"/>
              </a:rPr>
              <a:t/>
            </a:r>
            <a:br>
              <a:rPr lang="ru-RU" sz="4400" dirty="0" smtClean="0">
                <a:latin typeface="Roboto Cn"/>
                <a:cs typeface="Roboto Cn"/>
              </a:rPr>
            </a:br>
            <a:r>
              <a:rPr lang="ru-RU" sz="4400" b="1" spc="165" dirty="0" smtClean="0">
                <a:latin typeface="Roboto Cn"/>
                <a:cs typeface="Roboto Cn"/>
              </a:rPr>
              <a:t>на</a:t>
            </a:r>
            <a:r>
              <a:rPr lang="ru-RU" sz="4400" b="1" spc="-120" dirty="0" smtClean="0">
                <a:latin typeface="Roboto Cn"/>
                <a:cs typeface="Roboto Cn"/>
              </a:rPr>
              <a:t> </a:t>
            </a:r>
            <a:r>
              <a:rPr lang="ru-RU" sz="4400" b="1" spc="240" dirty="0" smtClean="0">
                <a:latin typeface="Roboto Cn"/>
                <a:cs typeface="Roboto Cn"/>
              </a:rPr>
              <a:t>прием</a:t>
            </a:r>
            <a:endParaRPr lang="ru-RU" sz="4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0567" y="1304051"/>
            <a:ext cx="9368444" cy="4531484"/>
          </a:xfrm>
        </p:spPr>
        <p:txBody>
          <a:bodyPr>
            <a:noAutofit/>
          </a:bodyPr>
          <a:lstStyle/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l">
              <a:lnSpc>
                <a:spcPct val="100000"/>
              </a:lnSpc>
              <a:spcBef>
                <a:spcPts val="380"/>
              </a:spcBef>
            </a:pPr>
            <a:r>
              <a:rPr lang="ru-RU" sz="20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ru-RU" sz="20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 </a:t>
            </a:r>
            <a:r>
              <a:rPr lang="ru-RU" sz="2000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sz="20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2000" spc="-20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000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 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онно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 </a:t>
            </a:r>
            <a:endParaRPr lang="ru-RU" sz="2000" spc="-17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2000" spc="-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spc="-35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92860" algn="l">
              <a:lnSpc>
                <a:spcPct val="100000"/>
              </a:lnSpc>
              <a:spcBef>
                <a:spcPts val="1710"/>
              </a:spcBef>
            </a:pPr>
            <a:r>
              <a:rPr lang="ru-RU" sz="2000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онну</a:t>
            </a:r>
            <a:r>
              <a:rPr lang="ru-RU" sz="20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1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50495" algn="l">
              <a:lnSpc>
                <a:spcPct val="100000"/>
              </a:lnSpc>
              <a:spcBef>
                <a:spcPts val="160"/>
              </a:spcBef>
            </a:pP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2182460" cy="6858000"/>
            <a:chOff x="0" y="0"/>
            <a:chExt cx="2252" cy="1219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52" cy="1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" y="0"/>
              <a:ext cx="128" cy="12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24" y="4609075"/>
            <a:ext cx="2757693" cy="210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191" y="4171707"/>
            <a:ext cx="2372359" cy="238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084" y="4240046"/>
            <a:ext cx="1524000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189" y="3517253"/>
            <a:ext cx="1325182" cy="11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1" y="58223"/>
            <a:ext cx="4080540" cy="111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009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0567" y="1088967"/>
            <a:ext cx="9277004" cy="2294313"/>
          </a:xfrm>
        </p:spPr>
        <p:txBody>
          <a:bodyPr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 учреждение</a:t>
            </a:r>
            <a:b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 </a:t>
            </a: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1190" dirty="0" smtClean="0">
                <a:latin typeface="Roboto Cn"/>
                <a:cs typeface="Roboto Cn"/>
              </a:rPr>
              <a:t>Ш</a:t>
            </a:r>
            <a:r>
              <a:rPr lang="ru-RU" sz="4400" b="1" spc="15" dirty="0" smtClean="0">
                <a:latin typeface="Roboto Cn"/>
                <a:cs typeface="Roboto Cn"/>
              </a:rPr>
              <a:t>а</a:t>
            </a:r>
            <a:r>
              <a:rPr lang="ru-RU" sz="4400" b="1" spc="265" dirty="0" smtClean="0">
                <a:latin typeface="Roboto Cn"/>
                <a:cs typeface="Roboto Cn"/>
              </a:rPr>
              <a:t>г</a:t>
            </a:r>
            <a:r>
              <a:rPr lang="ru-RU" sz="4400" b="1" spc="-130" dirty="0" smtClean="0">
                <a:latin typeface="Roboto Cn"/>
                <a:cs typeface="Roboto Cn"/>
              </a:rPr>
              <a:t> </a:t>
            </a:r>
            <a:r>
              <a:rPr lang="ru-RU" sz="4400" b="1" spc="-215" dirty="0" smtClean="0">
                <a:latin typeface="Roboto Cn"/>
                <a:cs typeface="Roboto Cn"/>
              </a:rPr>
              <a:t>2</a:t>
            </a:r>
            <a:r>
              <a:rPr lang="ru-RU" sz="4400" b="1" spc="-40" dirty="0" smtClean="0">
                <a:latin typeface="Roboto Cn"/>
                <a:cs typeface="Roboto Cn"/>
              </a:rPr>
              <a:t>.</a:t>
            </a:r>
            <a:r>
              <a:rPr lang="ru-RU" sz="4400" b="1" spc="-125" dirty="0" smtClean="0">
                <a:latin typeface="Roboto Cn"/>
                <a:cs typeface="Roboto Cn"/>
              </a:rPr>
              <a:t> </a:t>
            </a:r>
            <a:r>
              <a:rPr lang="ru-RU" sz="4400" b="1" spc="830" dirty="0" smtClean="0">
                <a:latin typeface="Roboto Cn"/>
                <a:cs typeface="Roboto Cn"/>
              </a:rPr>
              <a:t>П</a:t>
            </a:r>
            <a:r>
              <a:rPr lang="ru-RU" sz="4400" b="1" spc="185" dirty="0" smtClean="0">
                <a:latin typeface="Roboto Cn"/>
                <a:cs typeface="Roboto Cn"/>
              </a:rPr>
              <a:t>о</a:t>
            </a:r>
            <a:r>
              <a:rPr lang="ru-RU" sz="4400" b="1" spc="30" dirty="0" smtClean="0">
                <a:latin typeface="Roboto Cn"/>
                <a:cs typeface="Roboto Cn"/>
              </a:rPr>
              <a:t>д</a:t>
            </a:r>
            <a:r>
              <a:rPr lang="ru-RU" sz="4400" b="1" spc="15" dirty="0" smtClean="0">
                <a:latin typeface="Roboto Cn"/>
                <a:cs typeface="Roboto Cn"/>
              </a:rPr>
              <a:t>а</a:t>
            </a:r>
            <a:r>
              <a:rPr lang="ru-RU" sz="4400" b="1" spc="285" dirty="0" smtClean="0">
                <a:latin typeface="Roboto Cn"/>
                <a:cs typeface="Roboto Cn"/>
              </a:rPr>
              <a:t>т</a:t>
            </a:r>
            <a:r>
              <a:rPr lang="ru-RU" sz="4400" b="1" spc="-100" dirty="0" smtClean="0">
                <a:latin typeface="Roboto Cn"/>
                <a:cs typeface="Roboto Cn"/>
              </a:rPr>
              <a:t>ь  </a:t>
            </a:r>
            <a:r>
              <a:rPr lang="ru-RU" sz="4400" b="1" spc="85" dirty="0" smtClean="0">
                <a:latin typeface="Roboto Cn"/>
                <a:cs typeface="Roboto Cn"/>
              </a:rPr>
              <a:t>заявление</a:t>
            </a:r>
            <a:r>
              <a:rPr lang="ru-RU" sz="4400" dirty="0" smtClean="0">
                <a:latin typeface="Roboto Cn"/>
                <a:cs typeface="Roboto Cn"/>
              </a:rPr>
              <a:t/>
            </a:r>
            <a:br>
              <a:rPr lang="ru-RU" sz="4400" dirty="0" smtClean="0">
                <a:latin typeface="Roboto Cn"/>
                <a:cs typeface="Roboto Cn"/>
              </a:rPr>
            </a:br>
            <a:r>
              <a:rPr lang="ru-RU" sz="4400" b="1" spc="-55" dirty="0" smtClean="0">
                <a:latin typeface="Roboto Cn"/>
                <a:cs typeface="Roboto Cn"/>
              </a:rPr>
              <a:t>в</a:t>
            </a:r>
            <a:r>
              <a:rPr lang="ru-RU" sz="4400" b="1" spc="-120" dirty="0" smtClean="0">
                <a:latin typeface="Roboto Cn"/>
                <a:cs typeface="Roboto Cn"/>
              </a:rPr>
              <a:t> </a:t>
            </a:r>
            <a:r>
              <a:rPr lang="ru-RU" sz="4400" b="1" spc="125" dirty="0" smtClean="0">
                <a:latin typeface="Roboto Cn"/>
                <a:cs typeface="Roboto Cn"/>
              </a:rPr>
              <a:t>детский</a:t>
            </a:r>
            <a:r>
              <a:rPr lang="ru-RU" sz="4400" b="1" spc="-165" dirty="0" smtClean="0">
                <a:latin typeface="Roboto Cn"/>
                <a:cs typeface="Roboto Cn"/>
              </a:rPr>
              <a:t> </a:t>
            </a:r>
            <a:r>
              <a:rPr lang="ru-RU" sz="4400" b="1" spc="-30" dirty="0" smtClean="0">
                <a:latin typeface="Roboto Cn"/>
                <a:cs typeface="Roboto Cn"/>
              </a:rPr>
              <a:t>сад</a:t>
            </a:r>
            <a:endParaRPr lang="ru-RU" sz="4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6369" y="1961803"/>
            <a:ext cx="9582642" cy="1330037"/>
          </a:xfrm>
        </p:spPr>
        <p:txBody>
          <a:bodyPr>
            <a:noAutofit/>
          </a:bodyPr>
          <a:lstStyle/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43230" algn="l">
              <a:lnSpc>
                <a:spcPct val="100000"/>
              </a:lnSpc>
              <a:spcBef>
                <a:spcPts val="380"/>
              </a:spcBef>
            </a:pPr>
            <a:r>
              <a:rPr lang="ru-RU" sz="1800" spc="-3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20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1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18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 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онно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1800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0330" algn="l">
              <a:lnSpc>
                <a:spcPct val="100000"/>
              </a:lnSpc>
              <a:spcBef>
                <a:spcPts val="155"/>
              </a:spcBef>
            </a:pPr>
            <a:r>
              <a:rPr lang="ru-RU" sz="18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оку</a:t>
            </a:r>
            <a:r>
              <a:rPr lang="ru-RU" sz="18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20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1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8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8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12750" algn="l">
              <a:lnSpc>
                <a:spcPct val="100000"/>
              </a:lnSpc>
              <a:spcBef>
                <a:spcPts val="1714"/>
              </a:spcBef>
            </a:pPr>
            <a:r>
              <a:rPr lang="ru-RU" sz="18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нно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8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 </a:t>
            </a:r>
            <a:r>
              <a:rPr lang="ru-RU" sz="18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800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l">
              <a:lnSpc>
                <a:spcPct val="100000"/>
              </a:lnSpc>
            </a:pP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2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ru-RU" sz="18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835" algn="l">
              <a:lnSpc>
                <a:spcPct val="100000"/>
              </a:lnSpc>
              <a:spcBef>
                <a:spcPts val="1790"/>
              </a:spcBef>
            </a:pPr>
            <a:r>
              <a:rPr lang="ru-RU" sz="1800" spc="-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 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</a:t>
            </a:r>
            <a:r>
              <a:rPr lang="ru-RU" sz="1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1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  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spc="-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8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8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20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1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spc="-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</a:t>
            </a:r>
            <a:r>
              <a:rPr lang="ru-RU" sz="18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  </a:t>
            </a:r>
            <a:r>
              <a:rPr lang="ru-RU"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2182460" cy="6858000"/>
            <a:chOff x="0" y="0"/>
            <a:chExt cx="2252" cy="1219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52" cy="1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" y="0"/>
              <a:ext cx="128" cy="12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25" y="4738101"/>
            <a:ext cx="2757693" cy="210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12" y="4414024"/>
            <a:ext cx="2372359" cy="238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072" y="4229200"/>
            <a:ext cx="1524000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589" y="3816555"/>
            <a:ext cx="1325182" cy="11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1" y="58223"/>
            <a:ext cx="4080540" cy="111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46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7564" y="465513"/>
            <a:ext cx="10000211" cy="2917767"/>
          </a:xfrm>
        </p:spPr>
        <p:txBody>
          <a:bodyPr>
            <a:noAutofit/>
          </a:bodyPr>
          <a:lstStyle/>
          <a:p>
            <a:pPr marL="12700" marR="1396365">
              <a:lnSpc>
                <a:spcPct val="100000"/>
              </a:lnSpc>
              <a:spcBef>
                <a:spcPts val="1150"/>
              </a:spcBef>
            </a:pP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 учреждение</a:t>
            </a:r>
            <a:b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 </a:t>
            </a:r>
            <a:r>
              <a:rPr lang="ru-RU" sz="4400" b="1" i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490" dirty="0" smtClean="0">
                <a:latin typeface="Roboto Cn"/>
                <a:cs typeface="Roboto Cn"/>
              </a:rPr>
              <a:t>Шаг 3</a:t>
            </a:r>
            <a:r>
              <a:rPr lang="ru-RU" sz="4400" b="1" spc="-200" dirty="0" smtClean="0">
                <a:latin typeface="Roboto Cn"/>
                <a:cs typeface="Roboto Cn"/>
              </a:rPr>
              <a:t>. </a:t>
            </a:r>
            <a:r>
              <a:rPr lang="ru-RU" sz="4400" b="1" spc="-195" dirty="0" smtClean="0">
                <a:latin typeface="Roboto Cn"/>
                <a:cs typeface="Roboto Cn"/>
              </a:rPr>
              <a:t> </a:t>
            </a:r>
            <a:r>
              <a:rPr lang="ru-RU" sz="4400" b="1" spc="-145" dirty="0" smtClean="0">
                <a:latin typeface="Roboto Cn"/>
                <a:cs typeface="Roboto Cn"/>
              </a:rPr>
              <a:t>З</a:t>
            </a:r>
            <a:r>
              <a:rPr lang="ru-RU" sz="4400" b="1" spc="15" dirty="0" smtClean="0">
                <a:latin typeface="Roboto Cn"/>
                <a:cs typeface="Roboto Cn"/>
              </a:rPr>
              <a:t>а</a:t>
            </a:r>
            <a:r>
              <a:rPr lang="ru-RU" sz="4400" b="1" spc="45" dirty="0" smtClean="0">
                <a:latin typeface="Roboto Cn"/>
                <a:cs typeface="Roboto Cn"/>
              </a:rPr>
              <a:t>к</a:t>
            </a:r>
            <a:r>
              <a:rPr lang="ru-RU" sz="4400" b="1" spc="270" dirty="0" smtClean="0">
                <a:latin typeface="Roboto Cn"/>
                <a:cs typeface="Roboto Cn"/>
              </a:rPr>
              <a:t>л</a:t>
            </a:r>
            <a:r>
              <a:rPr lang="ru-RU" sz="4400" b="1" spc="350" dirty="0" smtClean="0">
                <a:latin typeface="Roboto Cn"/>
                <a:cs typeface="Roboto Cn"/>
              </a:rPr>
              <a:t>ю</a:t>
            </a:r>
            <a:r>
              <a:rPr lang="ru-RU" sz="4400" b="1" spc="120" dirty="0" smtClean="0">
                <a:latin typeface="Roboto Cn"/>
                <a:cs typeface="Roboto Cn"/>
              </a:rPr>
              <a:t>ч</a:t>
            </a:r>
            <a:r>
              <a:rPr lang="ru-RU" sz="4400" b="1" spc="335" dirty="0" smtClean="0">
                <a:latin typeface="Roboto Cn"/>
                <a:cs typeface="Roboto Cn"/>
              </a:rPr>
              <a:t>и</a:t>
            </a:r>
            <a:r>
              <a:rPr lang="ru-RU" sz="4400" b="1" spc="285" dirty="0" smtClean="0">
                <a:latin typeface="Roboto Cn"/>
                <a:cs typeface="Roboto Cn"/>
              </a:rPr>
              <a:t>т</a:t>
            </a:r>
            <a:r>
              <a:rPr lang="ru-RU" sz="4400" b="1" spc="-100" dirty="0" smtClean="0">
                <a:latin typeface="Roboto Cn"/>
                <a:cs typeface="Roboto Cn"/>
              </a:rPr>
              <a:t>ь </a:t>
            </a:r>
            <a:r>
              <a:rPr lang="ru-RU" sz="4400" b="1" spc="155" dirty="0" smtClean="0">
                <a:latin typeface="Roboto Cn"/>
                <a:cs typeface="Roboto Cn"/>
              </a:rPr>
              <a:t>договор</a:t>
            </a:r>
            <a:r>
              <a:rPr lang="ru-RU" sz="4400" dirty="0" smtClean="0">
                <a:latin typeface="Roboto Cn"/>
                <a:cs typeface="Roboto Cn"/>
              </a:rPr>
              <a:t/>
            </a:r>
            <a:br>
              <a:rPr lang="ru-RU" sz="4400" dirty="0" smtClean="0">
                <a:latin typeface="Roboto Cn"/>
                <a:cs typeface="Roboto Cn"/>
              </a:rPr>
            </a:br>
            <a:r>
              <a:rPr lang="ru-RU" sz="4400" b="1" spc="215" dirty="0" smtClean="0">
                <a:latin typeface="Roboto Cn"/>
                <a:cs typeface="Roboto Cn"/>
              </a:rPr>
              <a:t>об</a:t>
            </a:r>
            <a:r>
              <a:rPr lang="ru-RU" sz="4400" b="1" spc="-145" dirty="0" smtClean="0">
                <a:latin typeface="Roboto Cn"/>
                <a:cs typeface="Roboto Cn"/>
              </a:rPr>
              <a:t> </a:t>
            </a:r>
            <a:r>
              <a:rPr lang="ru-RU" sz="4400" b="1" spc="160" dirty="0" smtClean="0">
                <a:latin typeface="Roboto Cn"/>
                <a:cs typeface="Roboto Cn"/>
              </a:rPr>
              <a:t>образовании</a:t>
            </a:r>
            <a:r>
              <a:rPr lang="ru-RU" sz="4400" i="1" dirty="0">
                <a:latin typeface="Roboto Cn"/>
                <a:cs typeface="Roboto Cn"/>
              </a:rPr>
              <a:t/>
            </a:r>
            <a:br>
              <a:rPr lang="ru-RU" sz="4400" i="1" dirty="0">
                <a:latin typeface="Roboto Cn"/>
                <a:cs typeface="Roboto Cn"/>
              </a:rPr>
            </a:br>
            <a:endParaRPr lang="ru-RU" sz="4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6368" y="1961803"/>
            <a:ext cx="9930249" cy="1512917"/>
          </a:xfrm>
        </p:spPr>
        <p:txBody>
          <a:bodyPr>
            <a:noAutofit/>
          </a:bodyPr>
          <a:lstStyle/>
          <a:p>
            <a:pPr algn="just"/>
            <a:endParaRPr lang="ru-RU" b="1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0480" algn="l">
              <a:lnSpc>
                <a:spcPct val="100000"/>
              </a:lnSpc>
              <a:spcBef>
                <a:spcPts val="380"/>
              </a:spcBef>
            </a:pPr>
            <a:r>
              <a:rPr lang="ru-RU" sz="20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могли </a:t>
            </a:r>
            <a:r>
              <a:rPr lang="ru-RU" sz="20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начать 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2000" spc="-6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 </a:t>
            </a:r>
            <a:r>
              <a:rPr lang="ru-RU" sz="20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spc="-17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0480" algn="l">
              <a:lnSpc>
                <a:spcPct val="100000"/>
              </a:lnSpc>
              <a:spcBef>
                <a:spcPts val="380"/>
              </a:spcBef>
            </a:pPr>
            <a:r>
              <a:rPr lang="ru-RU" sz="2000" spc="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5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 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0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spc="-17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0480" algn="l">
              <a:lnSpc>
                <a:spcPct val="100000"/>
              </a:lnSpc>
              <a:spcBef>
                <a:spcPts val="380"/>
              </a:spcBef>
            </a:pPr>
            <a:r>
              <a:rPr lang="ru-RU" sz="2000" spc="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1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l">
              <a:lnSpc>
                <a:spcPct val="100000"/>
              </a:lnSpc>
              <a:spcBef>
                <a:spcPts val="1700"/>
              </a:spcBef>
            </a:pPr>
            <a:r>
              <a:rPr lang="ru-RU" sz="20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2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spc="-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  <a:r>
              <a:rPr lang="ru-RU" sz="200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</a:t>
            </a:r>
            <a:r>
              <a:rPr lang="ru-RU" sz="20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 </a:t>
            </a:r>
            <a:r>
              <a:rPr lang="ru-RU" sz="2000" spc="-6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2182460" cy="6858000"/>
            <a:chOff x="0" y="0"/>
            <a:chExt cx="2252" cy="1219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52" cy="1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" y="0"/>
              <a:ext cx="128" cy="12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25" y="4738101"/>
            <a:ext cx="2757693" cy="210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25" y="4460591"/>
            <a:ext cx="2372359" cy="238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608" y="4829541"/>
            <a:ext cx="1524000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149" y="4374120"/>
            <a:ext cx="1325182" cy="11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1" y="58223"/>
            <a:ext cx="4080540" cy="111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33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82461" y="822961"/>
            <a:ext cx="9821118" cy="1938528"/>
          </a:xfrm>
        </p:spPr>
        <p:txBody>
          <a:bodyPr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 учреждение</a:t>
            </a:r>
            <a:b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 </a:t>
            </a: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4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sz="4400" b="1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400" b="1" spc="-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подготовить ребенка к детскому саду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6369" y="2426148"/>
            <a:ext cx="9582642" cy="865692"/>
          </a:xfrm>
        </p:spPr>
        <p:txBody>
          <a:bodyPr>
            <a:noAutofit/>
          </a:bodyPr>
          <a:lstStyle/>
          <a:p>
            <a:pPr algn="just"/>
            <a:endParaRPr lang="ru-RU" b="1" spc="6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некоторые вещи, которые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понадобятся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ребёнку в детском саду:</a:t>
            </a:r>
          </a:p>
          <a:p>
            <a:pPr algn="l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Удобная хлопковая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колготки и носки, нижнее бельё, спортивная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(белая футболка, черные шорты, белые носки),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пижама.</a:t>
            </a: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Сменная обувь: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сандалии из натуральных материалов,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кроссовки или спортивные кеды для физкультуры, чешки для музыкальных занятий, уличная обувь для прогулок по погоде.</a:t>
            </a:r>
          </a:p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личной гигиены: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расчёска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запасные резинки или заколки для девочек,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носовые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платки, влажные салфетки,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памперсы для ясельных групп.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2182460" cy="6858000"/>
            <a:chOff x="0" y="0"/>
            <a:chExt cx="2252" cy="1219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52" cy="1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" y="0"/>
              <a:ext cx="128" cy="12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25" y="4738101"/>
            <a:ext cx="2757693" cy="210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12" y="4414024"/>
            <a:ext cx="2372359" cy="238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20" y="5268291"/>
            <a:ext cx="1524000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168" y="5415610"/>
            <a:ext cx="1325182" cy="11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1" y="58223"/>
            <a:ext cx="4080540" cy="111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830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82461" y="822961"/>
            <a:ext cx="9723027" cy="1316735"/>
          </a:xfrm>
        </p:spPr>
        <p:txBody>
          <a:bodyPr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 учреждение</a:t>
            </a:r>
            <a:b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 </a:t>
            </a: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i="1" spc="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для родителей 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22846" y="2140360"/>
            <a:ext cx="9582642" cy="86569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Детский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 работает с 7 час.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мин. до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час. 00 мин. Выходные: суббота, воскресенье, праздничные дни;</a:t>
            </a:r>
          </a:p>
          <a:p>
            <a:pPr algn="l">
              <a:lnSpc>
                <a:spcPct val="10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детский сад осуществляется с 7 час.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мин. до 8 час.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мин.;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 передают ребенка воспитателю и лично забирают у воспитателя. Обращаем ваше внимание на то, что своевременный приход и уход ребенка – необходимое условие правильной реализации воспитательно-образовательного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процесса. Близкие родственники могут забирать детей по заявлению родителя.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справку после перенесенного заболевания, а также отсутствия ребенка более 5 календарных дней (за исключением выходных и праздничных дней), с указанием диагноза, длительности заболевания, сведений об отсутствии контакта с инфекционными больными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компенсацию части родительской платы за присмотр и уход за ребенком в   Учреждении, на первого ребенка – 20%, на второго -50 %, на третьего и последующего- 70 % (п.5 ст.65 ФЗ "Об образовании в Российской Федерации») (при условии предоставления необходимых документов в органы соцзащиты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Предоставлять льготы Родителю (законному представителю) детей – инвалидов,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СВО, детей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сирот и детей, оставшихся без попечения родителей по родительской оплате согласно законодательству (п.3 ст. 65 ФЗ «Об образовании в Российской Федерации») в размере 100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spc="68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2182460" cy="6858000"/>
            <a:chOff x="0" y="0"/>
            <a:chExt cx="2252" cy="1219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52" cy="1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" y="0"/>
              <a:ext cx="128" cy="12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846" y="-414339"/>
            <a:ext cx="2372359" cy="238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1" y="58223"/>
            <a:ext cx="4080540" cy="111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4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513</Words>
  <Application>Microsoft Office PowerPoint</Application>
  <PresentationFormat>Широкоэкранный</PresentationFormat>
  <Paragraphs>60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 Cn</vt:lpstr>
      <vt:lpstr>Times New Roman</vt:lpstr>
      <vt:lpstr>Тема Office</vt:lpstr>
      <vt:lpstr>Муниципальное автономное образовательное учреждение «Детский сад №332 комбинированного вида» Советского района г. Казани   Четыре шага,чтобы записать                                             ребенка в детский сад </vt:lpstr>
      <vt:lpstr>Муниципальное автономное образовательное учреждение «Детский сад №332 комбинированного вида» Советского района г. Казани   Шаг 1. Получить  направление на прием</vt:lpstr>
      <vt:lpstr>Муниципальное автономное образовательное учреждение «Детский сад №332 комбинированного вида» Советского района г. Казани    Шаг 2. Подать  заявление в детский сад</vt:lpstr>
      <vt:lpstr>Муниципальное автономное образовательное учреждение «Детский сад №332 комбинированного вида» Советского района г. Казани   Шаг 3.  Заключить договор об образовании </vt:lpstr>
      <vt:lpstr>Муниципальное автономное образовательное учреждение «Детский сад №332 комбинированного вида» Советского района г. Казани   Шаг 4.  Как подготовить ребенка к детскому саду</vt:lpstr>
      <vt:lpstr>Муниципальное автономное образовательное учреждение «Детский сад №332 комбинированного вида» Советского района г. Казани   Памятка для родителей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Четыре шага,чтобы записать                                             ребенка в детский сад</dc:title>
  <dc:creator>User</dc:creator>
  <cp:lastModifiedBy>User</cp:lastModifiedBy>
  <cp:revision>10</cp:revision>
  <cp:lastPrinted>2024-03-20T09:07:35Z</cp:lastPrinted>
  <dcterms:created xsi:type="dcterms:W3CDTF">2024-03-20T08:37:10Z</dcterms:created>
  <dcterms:modified xsi:type="dcterms:W3CDTF">2024-03-20T12:05:19Z</dcterms:modified>
</cp:coreProperties>
</file>